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60" r:id="rId3"/>
    <p:sldId id="261" r:id="rId4"/>
    <p:sldId id="264" r:id="rId5"/>
    <p:sldId id="272" r:id="rId6"/>
    <p:sldId id="287" r:id="rId7"/>
    <p:sldId id="263" r:id="rId8"/>
    <p:sldId id="262" r:id="rId9"/>
    <p:sldId id="281" r:id="rId10"/>
    <p:sldId id="268" r:id="rId11"/>
    <p:sldId id="286" r:id="rId12"/>
    <p:sldId id="273" r:id="rId13"/>
    <p:sldId id="274" r:id="rId14"/>
    <p:sldId id="284" r:id="rId15"/>
    <p:sldId id="275" r:id="rId16"/>
    <p:sldId id="276" r:id="rId17"/>
    <p:sldId id="285" r:id="rId18"/>
    <p:sldId id="277" r:id="rId19"/>
    <p:sldId id="278" r:id="rId20"/>
    <p:sldId id="269" r:id="rId21"/>
    <p:sldId id="280" r:id="rId22"/>
    <p:sldId id="279" r:id="rId23"/>
    <p:sldId id="283" r:id="rId24"/>
    <p:sldId id="282" r:id="rId25"/>
    <p:sldId id="271" r:id="rId26"/>
    <p:sldId id="288" r:id="rId27"/>
    <p:sldId id="289" r:id="rId28"/>
    <p:sldId id="290"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74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4C70B-C8DE-44C3-B3D6-5588227A0E68}" type="datetimeFigureOut">
              <a:rPr lang="en-US" smtClean="0"/>
              <a:pPr/>
              <a:t>3/13/2020</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F1B1A-B77D-4A91-9CA1-C57D6246D40C}" type="slidenum">
              <a:rPr lang="en-TT" smtClean="0"/>
              <a:pPr/>
              <a:t>‹#›</a:t>
            </a:fld>
            <a:endParaRPr lang="en-T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2F69BCB-8716-4D08-846C-7C6B846AE4CC}" type="datetimeFigureOut">
              <a:rPr lang="en-US" smtClean="0"/>
              <a:pPr/>
              <a:t>3/13/2020</a:t>
            </a:fld>
            <a:endParaRPr lang="en-TT"/>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TT"/>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61F632B-A022-4955-9637-B15C238DBE6D}" type="slidenum">
              <a:rPr lang="en-TT" smtClean="0"/>
              <a:pPr/>
              <a:t>‹#›</a:t>
            </a:fld>
            <a:endParaRPr lang="en-T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F69BCB-8716-4D08-846C-7C6B846AE4CC}" type="datetimeFigureOut">
              <a:rPr lang="en-US" smtClean="0"/>
              <a:pPr/>
              <a:t>3/13/2020</a:t>
            </a:fld>
            <a:endParaRPr lang="en-TT"/>
          </a:p>
        </p:txBody>
      </p:sp>
      <p:sp>
        <p:nvSpPr>
          <p:cNvPr id="5" name="Footer Placeholder 4"/>
          <p:cNvSpPr>
            <a:spLocks noGrp="1"/>
          </p:cNvSpPr>
          <p:nvPr>
            <p:ph type="ftr" sz="quarter" idx="11"/>
          </p:nvPr>
        </p:nvSpPr>
        <p:spPr/>
        <p:txBody>
          <a:bodyPr/>
          <a:lstStyle>
            <a:extLst/>
          </a:lstStyle>
          <a:p>
            <a:endParaRPr lang="en-TT"/>
          </a:p>
        </p:txBody>
      </p:sp>
      <p:sp>
        <p:nvSpPr>
          <p:cNvPr id="6" name="Slide Number Placeholder 5"/>
          <p:cNvSpPr>
            <a:spLocks noGrp="1"/>
          </p:cNvSpPr>
          <p:nvPr>
            <p:ph type="sldNum" sz="quarter" idx="12"/>
          </p:nvPr>
        </p:nvSpPr>
        <p:spPr/>
        <p:txBody>
          <a:bodyPr/>
          <a:lstStyle>
            <a:extLst/>
          </a:lstStyle>
          <a:p>
            <a:fld id="{E61F632B-A022-4955-9637-B15C238DBE6D}" type="slidenum">
              <a:rPr lang="en-TT" smtClean="0"/>
              <a:pPr/>
              <a:t>‹#›</a:t>
            </a:fld>
            <a:endParaRPr lang="en-T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2F69BCB-8716-4D08-846C-7C6B846AE4CC}" type="datetimeFigureOut">
              <a:rPr lang="en-US" smtClean="0"/>
              <a:pPr/>
              <a:t>3/13/2020</a:t>
            </a:fld>
            <a:endParaRPr lang="en-TT"/>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TT"/>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61F632B-A022-4955-9637-B15C238DBE6D}" type="slidenum">
              <a:rPr lang="en-TT" smtClean="0"/>
              <a:pPr/>
              <a:t>‹#›</a:t>
            </a:fld>
            <a:endParaRPr lang="en-T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F69BCB-8716-4D08-846C-7C6B846AE4CC}" type="datetimeFigureOut">
              <a:rPr lang="en-US" smtClean="0"/>
              <a:pPr/>
              <a:t>3/13/2020</a:t>
            </a:fld>
            <a:endParaRPr lang="en-TT"/>
          </a:p>
        </p:txBody>
      </p:sp>
      <p:sp>
        <p:nvSpPr>
          <p:cNvPr id="5" name="Footer Placeholder 4"/>
          <p:cNvSpPr>
            <a:spLocks noGrp="1"/>
          </p:cNvSpPr>
          <p:nvPr>
            <p:ph type="ftr" sz="quarter" idx="11"/>
          </p:nvPr>
        </p:nvSpPr>
        <p:spPr/>
        <p:txBody>
          <a:bodyPr/>
          <a:lstStyle>
            <a:extLst/>
          </a:lstStyle>
          <a:p>
            <a:endParaRPr lang="en-TT"/>
          </a:p>
        </p:txBody>
      </p:sp>
      <p:sp>
        <p:nvSpPr>
          <p:cNvPr id="6" name="Slide Number Placeholder 5"/>
          <p:cNvSpPr>
            <a:spLocks noGrp="1"/>
          </p:cNvSpPr>
          <p:nvPr>
            <p:ph type="sldNum" sz="quarter" idx="12"/>
          </p:nvPr>
        </p:nvSpPr>
        <p:spPr/>
        <p:txBody>
          <a:bodyPr/>
          <a:lstStyle>
            <a:extLst/>
          </a:lstStyle>
          <a:p>
            <a:fld id="{E61F632B-A022-4955-9637-B15C238DBE6D}" type="slidenum">
              <a:rPr lang="en-TT" smtClean="0"/>
              <a:pPr/>
              <a:t>‹#›</a:t>
            </a:fld>
            <a:endParaRPr lang="en-T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2F69BCB-8716-4D08-846C-7C6B846AE4CC}" type="datetimeFigureOut">
              <a:rPr lang="en-US" smtClean="0"/>
              <a:pPr/>
              <a:t>3/13/2020</a:t>
            </a:fld>
            <a:endParaRPr lang="en-TT"/>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TT"/>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61F632B-A022-4955-9637-B15C238DBE6D}" type="slidenum">
              <a:rPr lang="en-TT" smtClean="0"/>
              <a:pPr/>
              <a:t>‹#›</a:t>
            </a:fld>
            <a:endParaRPr lang="en-T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F69BCB-8716-4D08-846C-7C6B846AE4CC}" type="datetimeFigureOut">
              <a:rPr lang="en-US" smtClean="0"/>
              <a:pPr/>
              <a:t>3/13/2020</a:t>
            </a:fld>
            <a:endParaRPr lang="en-TT"/>
          </a:p>
        </p:txBody>
      </p:sp>
      <p:sp>
        <p:nvSpPr>
          <p:cNvPr id="6" name="Footer Placeholder 5"/>
          <p:cNvSpPr>
            <a:spLocks noGrp="1"/>
          </p:cNvSpPr>
          <p:nvPr>
            <p:ph type="ftr" sz="quarter" idx="11"/>
          </p:nvPr>
        </p:nvSpPr>
        <p:spPr/>
        <p:txBody>
          <a:bodyPr/>
          <a:lstStyle>
            <a:extLst/>
          </a:lstStyle>
          <a:p>
            <a:endParaRPr lang="en-TT"/>
          </a:p>
        </p:txBody>
      </p:sp>
      <p:sp>
        <p:nvSpPr>
          <p:cNvPr id="7" name="Slide Number Placeholder 6"/>
          <p:cNvSpPr>
            <a:spLocks noGrp="1"/>
          </p:cNvSpPr>
          <p:nvPr>
            <p:ph type="sldNum" sz="quarter" idx="12"/>
          </p:nvPr>
        </p:nvSpPr>
        <p:spPr/>
        <p:txBody>
          <a:bodyPr/>
          <a:lstStyle>
            <a:extLst/>
          </a:lstStyle>
          <a:p>
            <a:fld id="{E61F632B-A022-4955-9637-B15C238DBE6D}" type="slidenum">
              <a:rPr lang="en-TT" smtClean="0"/>
              <a:pPr/>
              <a:t>‹#›</a:t>
            </a:fld>
            <a:endParaRPr lang="en-T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2F69BCB-8716-4D08-846C-7C6B846AE4CC}" type="datetimeFigureOut">
              <a:rPr lang="en-US" smtClean="0"/>
              <a:pPr/>
              <a:t>3/13/2020</a:t>
            </a:fld>
            <a:endParaRPr lang="en-TT"/>
          </a:p>
        </p:txBody>
      </p:sp>
      <p:sp>
        <p:nvSpPr>
          <p:cNvPr id="8" name="Footer Placeholder 7"/>
          <p:cNvSpPr>
            <a:spLocks noGrp="1"/>
          </p:cNvSpPr>
          <p:nvPr>
            <p:ph type="ftr" sz="quarter" idx="11"/>
          </p:nvPr>
        </p:nvSpPr>
        <p:spPr/>
        <p:txBody>
          <a:bodyPr/>
          <a:lstStyle>
            <a:extLst/>
          </a:lstStyle>
          <a:p>
            <a:endParaRPr lang="en-TT"/>
          </a:p>
        </p:txBody>
      </p:sp>
      <p:sp>
        <p:nvSpPr>
          <p:cNvPr id="9" name="Slide Number Placeholder 8"/>
          <p:cNvSpPr>
            <a:spLocks noGrp="1"/>
          </p:cNvSpPr>
          <p:nvPr>
            <p:ph type="sldNum" sz="quarter" idx="12"/>
          </p:nvPr>
        </p:nvSpPr>
        <p:spPr/>
        <p:txBody>
          <a:bodyPr/>
          <a:lstStyle>
            <a:extLst/>
          </a:lstStyle>
          <a:p>
            <a:fld id="{E61F632B-A022-4955-9637-B15C238DBE6D}" type="slidenum">
              <a:rPr lang="en-TT" smtClean="0"/>
              <a:pPr/>
              <a:t>‹#›</a:t>
            </a:fld>
            <a:endParaRPr lang="en-T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2F69BCB-8716-4D08-846C-7C6B846AE4CC}" type="datetimeFigureOut">
              <a:rPr lang="en-US" smtClean="0"/>
              <a:pPr/>
              <a:t>3/13/2020</a:t>
            </a:fld>
            <a:endParaRPr lang="en-TT"/>
          </a:p>
        </p:txBody>
      </p:sp>
      <p:sp>
        <p:nvSpPr>
          <p:cNvPr id="4" name="Footer Placeholder 3"/>
          <p:cNvSpPr>
            <a:spLocks noGrp="1"/>
          </p:cNvSpPr>
          <p:nvPr>
            <p:ph type="ftr" sz="quarter" idx="11"/>
          </p:nvPr>
        </p:nvSpPr>
        <p:spPr/>
        <p:txBody>
          <a:bodyPr/>
          <a:lstStyle>
            <a:extLst/>
          </a:lstStyle>
          <a:p>
            <a:endParaRPr lang="en-TT"/>
          </a:p>
        </p:txBody>
      </p:sp>
      <p:sp>
        <p:nvSpPr>
          <p:cNvPr id="5" name="Slide Number Placeholder 4"/>
          <p:cNvSpPr>
            <a:spLocks noGrp="1"/>
          </p:cNvSpPr>
          <p:nvPr>
            <p:ph type="sldNum" sz="quarter" idx="12"/>
          </p:nvPr>
        </p:nvSpPr>
        <p:spPr/>
        <p:txBody>
          <a:bodyPr/>
          <a:lstStyle>
            <a:extLst/>
          </a:lstStyle>
          <a:p>
            <a:fld id="{E61F632B-A022-4955-9637-B15C238DBE6D}" type="slidenum">
              <a:rPr lang="en-TT" smtClean="0"/>
              <a:pPr/>
              <a:t>‹#›</a:t>
            </a:fld>
            <a:endParaRPr lang="en-T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2F69BCB-8716-4D08-846C-7C6B846AE4CC}" type="datetimeFigureOut">
              <a:rPr lang="en-US" smtClean="0"/>
              <a:pPr/>
              <a:t>3/13/2020</a:t>
            </a:fld>
            <a:endParaRPr lang="en-TT"/>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TT"/>
          </a:p>
        </p:txBody>
      </p:sp>
      <p:sp>
        <p:nvSpPr>
          <p:cNvPr id="4" name="Slide Number Placeholder 3"/>
          <p:cNvSpPr>
            <a:spLocks noGrp="1"/>
          </p:cNvSpPr>
          <p:nvPr>
            <p:ph type="sldNum" sz="quarter" idx="12"/>
          </p:nvPr>
        </p:nvSpPr>
        <p:spPr/>
        <p:txBody>
          <a:bodyPr/>
          <a:lstStyle>
            <a:extLst/>
          </a:lstStyle>
          <a:p>
            <a:fld id="{E61F632B-A022-4955-9637-B15C238DBE6D}" type="slidenum">
              <a:rPr lang="en-TT" smtClean="0"/>
              <a:pPr/>
              <a:t>‹#›</a:t>
            </a:fld>
            <a:endParaRPr lang="en-T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F69BCB-8716-4D08-846C-7C6B846AE4CC}" type="datetimeFigureOut">
              <a:rPr lang="en-US" smtClean="0"/>
              <a:pPr/>
              <a:t>3/13/2020</a:t>
            </a:fld>
            <a:endParaRPr lang="en-TT"/>
          </a:p>
        </p:txBody>
      </p:sp>
      <p:sp>
        <p:nvSpPr>
          <p:cNvPr id="6" name="Footer Placeholder 5"/>
          <p:cNvSpPr>
            <a:spLocks noGrp="1"/>
          </p:cNvSpPr>
          <p:nvPr>
            <p:ph type="ftr" sz="quarter" idx="11"/>
          </p:nvPr>
        </p:nvSpPr>
        <p:spPr/>
        <p:txBody>
          <a:bodyPr/>
          <a:lstStyle>
            <a:extLst/>
          </a:lstStyle>
          <a:p>
            <a:endParaRPr lang="en-TT"/>
          </a:p>
        </p:txBody>
      </p:sp>
      <p:sp>
        <p:nvSpPr>
          <p:cNvPr id="7" name="Slide Number Placeholder 6"/>
          <p:cNvSpPr>
            <a:spLocks noGrp="1"/>
          </p:cNvSpPr>
          <p:nvPr>
            <p:ph type="sldNum" sz="quarter" idx="12"/>
          </p:nvPr>
        </p:nvSpPr>
        <p:spPr/>
        <p:txBody>
          <a:bodyPr/>
          <a:lstStyle>
            <a:extLst/>
          </a:lstStyle>
          <a:p>
            <a:fld id="{E61F632B-A022-4955-9637-B15C238DBE6D}" type="slidenum">
              <a:rPr lang="en-TT" smtClean="0"/>
              <a:pPr/>
              <a:t>‹#›</a:t>
            </a:fld>
            <a:endParaRPr lang="en-T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2F69BCB-8716-4D08-846C-7C6B846AE4CC}" type="datetimeFigureOut">
              <a:rPr lang="en-US" smtClean="0"/>
              <a:pPr/>
              <a:t>3/13/2020</a:t>
            </a:fld>
            <a:endParaRPr lang="en-TT"/>
          </a:p>
        </p:txBody>
      </p:sp>
      <p:sp>
        <p:nvSpPr>
          <p:cNvPr id="6" name="Footer Placeholder 5"/>
          <p:cNvSpPr>
            <a:spLocks noGrp="1"/>
          </p:cNvSpPr>
          <p:nvPr>
            <p:ph type="ftr" sz="quarter" idx="11"/>
          </p:nvPr>
        </p:nvSpPr>
        <p:spPr/>
        <p:txBody>
          <a:bodyPr/>
          <a:lstStyle>
            <a:extLst/>
          </a:lstStyle>
          <a:p>
            <a:endParaRPr lang="en-TT"/>
          </a:p>
        </p:txBody>
      </p:sp>
      <p:sp>
        <p:nvSpPr>
          <p:cNvPr id="7" name="Slide Number Placeholder 6"/>
          <p:cNvSpPr>
            <a:spLocks noGrp="1"/>
          </p:cNvSpPr>
          <p:nvPr>
            <p:ph type="sldNum" sz="quarter" idx="12"/>
          </p:nvPr>
        </p:nvSpPr>
        <p:spPr/>
        <p:txBody>
          <a:bodyPr/>
          <a:lstStyle>
            <a:extLst/>
          </a:lstStyle>
          <a:p>
            <a:fld id="{E61F632B-A022-4955-9637-B15C238DBE6D}" type="slidenum">
              <a:rPr lang="en-TT" smtClean="0"/>
              <a:pPr/>
              <a:t>‹#›</a:t>
            </a:fld>
            <a:endParaRPr lang="en-TT"/>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2F69BCB-8716-4D08-846C-7C6B846AE4CC}" type="datetimeFigureOut">
              <a:rPr lang="en-US" smtClean="0"/>
              <a:pPr/>
              <a:t>3/13/2020</a:t>
            </a:fld>
            <a:endParaRPr lang="en-TT"/>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TT"/>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61F632B-A022-4955-9637-B15C238DBE6D}" type="slidenum">
              <a:rPr lang="en-TT" smtClean="0"/>
              <a:pPr/>
              <a:t>‹#›</a:t>
            </a:fld>
            <a:endParaRPr lang="en-T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8992" y="4714884"/>
            <a:ext cx="5114778" cy="1101248"/>
          </a:xfrm>
        </p:spPr>
        <p:txBody>
          <a:bodyPr/>
          <a:lstStyle/>
          <a:p>
            <a:endParaRPr lang="en-TT" b="1" dirty="0" smtClean="0"/>
          </a:p>
          <a:p>
            <a:endParaRPr lang="en-TT" dirty="0"/>
          </a:p>
        </p:txBody>
      </p:sp>
      <p:sp>
        <p:nvSpPr>
          <p:cNvPr id="23554" name="AutoShape 2" descr="Image result for coronavir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TT"/>
          </a:p>
        </p:txBody>
      </p:sp>
      <p:pic>
        <p:nvPicPr>
          <p:cNvPr id="23558" name="Picture 6" descr="Image result for coronavirus"/>
          <p:cNvPicPr>
            <a:picLocks noChangeAspect="1" noChangeArrowheads="1"/>
          </p:cNvPicPr>
          <p:nvPr/>
        </p:nvPicPr>
        <p:blipFill>
          <a:blip r:embed="rId2"/>
          <a:srcRect/>
          <a:stretch>
            <a:fillRect/>
          </a:stretch>
        </p:blipFill>
        <p:spPr bwMode="auto">
          <a:xfrm>
            <a:off x="285720" y="357166"/>
            <a:ext cx="8643998" cy="4714908"/>
          </a:xfrm>
          <a:prstGeom prst="rect">
            <a:avLst/>
          </a:prstGeom>
          <a:noFill/>
        </p:spPr>
      </p:pic>
      <p:sp>
        <p:nvSpPr>
          <p:cNvPr id="7" name="TextBox 6"/>
          <p:cNvSpPr txBox="1"/>
          <p:nvPr/>
        </p:nvSpPr>
        <p:spPr>
          <a:xfrm>
            <a:off x="2500298" y="5715016"/>
            <a:ext cx="6643702" cy="523220"/>
          </a:xfrm>
          <a:prstGeom prst="rect">
            <a:avLst/>
          </a:prstGeom>
          <a:noFill/>
        </p:spPr>
        <p:txBody>
          <a:bodyPr wrap="square" rtlCol="0">
            <a:spAutoFit/>
          </a:bodyPr>
          <a:lstStyle/>
          <a:p>
            <a:pPr algn="ctr"/>
            <a:r>
              <a:rPr lang="en-TT" sz="2800" b="1" dirty="0" smtClean="0">
                <a:solidFill>
                  <a:schemeClr val="bg1"/>
                </a:solidFill>
              </a:rPr>
              <a:t>Dr Angela Binda  AMT MD CP-HIV DrPH</a:t>
            </a:r>
            <a:endParaRPr lang="en-TT" sz="2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signs of coronavirus 2020"/>
          <p:cNvPicPr>
            <a:picLocks noChangeAspect="1" noChangeArrowheads="1"/>
          </p:cNvPicPr>
          <p:nvPr/>
        </p:nvPicPr>
        <p:blipFill>
          <a:blip r:embed="rId2"/>
          <a:srcRect/>
          <a:stretch>
            <a:fillRect/>
          </a:stretch>
        </p:blipFill>
        <p:spPr bwMode="auto">
          <a:xfrm>
            <a:off x="0" y="1"/>
            <a:ext cx="81439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mage result for cough fever difficulty breathing"/>
          <p:cNvPicPr>
            <a:picLocks noChangeAspect="1" noChangeArrowheads="1"/>
          </p:cNvPicPr>
          <p:nvPr/>
        </p:nvPicPr>
        <p:blipFill>
          <a:blip r:embed="rId2"/>
          <a:srcRect/>
          <a:stretch>
            <a:fillRect/>
          </a:stretch>
        </p:blipFill>
        <p:spPr bwMode="auto">
          <a:xfrm>
            <a:off x="0" y="0"/>
            <a:ext cx="81439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7786742" cy="707886"/>
          </a:xfrm>
          <a:prstGeom prst="rect">
            <a:avLst/>
          </a:prstGeom>
          <a:noFill/>
        </p:spPr>
        <p:txBody>
          <a:bodyPr wrap="square" rtlCol="0">
            <a:spAutoFit/>
          </a:bodyPr>
          <a:lstStyle/>
          <a:p>
            <a:pPr algn="ctr"/>
            <a:r>
              <a:rPr lang="en-TT" sz="4000" b="1" dirty="0" smtClean="0"/>
              <a:t>HOW TO PROTECT YOUR SELF</a:t>
            </a:r>
            <a:endParaRPr lang="en-TT" sz="4000" b="1" dirty="0"/>
          </a:p>
        </p:txBody>
      </p:sp>
      <p:sp>
        <p:nvSpPr>
          <p:cNvPr id="3" name="Rectangle 2"/>
          <p:cNvSpPr/>
          <p:nvPr/>
        </p:nvSpPr>
        <p:spPr>
          <a:xfrm>
            <a:off x="428596" y="1595021"/>
            <a:ext cx="7643866" cy="4832092"/>
          </a:xfrm>
          <a:prstGeom prst="rect">
            <a:avLst/>
          </a:prstGeom>
        </p:spPr>
        <p:txBody>
          <a:bodyPr wrap="square">
            <a:spAutoFit/>
          </a:bodyPr>
          <a:lstStyle/>
          <a:p>
            <a:pPr marL="342900" indent="-342900">
              <a:buAutoNum type="arabicPeriod"/>
            </a:pPr>
            <a:r>
              <a:rPr lang="en-TT" sz="2800" b="1" dirty="0" smtClean="0">
                <a:solidFill>
                  <a:srgbClr val="FF0000"/>
                </a:solidFill>
              </a:rPr>
              <a:t>Wash your hands frequently</a:t>
            </a:r>
          </a:p>
          <a:p>
            <a:pPr marL="342900" indent="-342900"/>
            <a:endParaRPr lang="en-TT" sz="2800" b="1" dirty="0" smtClean="0"/>
          </a:p>
          <a:p>
            <a:r>
              <a:rPr lang="en-TT" sz="2800" dirty="0" smtClean="0"/>
              <a:t>Regularly and thoroughly clean your hands with an alcohol-based hand rub or wash them with soap and water.</a:t>
            </a:r>
          </a:p>
          <a:p>
            <a:endParaRPr lang="en-TT" sz="2800" dirty="0" smtClean="0"/>
          </a:p>
          <a:p>
            <a:r>
              <a:rPr lang="en-TT" sz="2800" b="1" dirty="0" smtClean="0"/>
              <a:t>Why?</a:t>
            </a:r>
            <a:r>
              <a:rPr lang="en-TT" sz="2800" dirty="0" smtClean="0"/>
              <a:t> </a:t>
            </a:r>
          </a:p>
          <a:p>
            <a:endParaRPr lang="en-TT" sz="2800" dirty="0" smtClean="0"/>
          </a:p>
          <a:p>
            <a:r>
              <a:rPr lang="en-TT" sz="2800" dirty="0" smtClean="0"/>
              <a:t>Washing your hands with soap and water or using </a:t>
            </a:r>
            <a:r>
              <a:rPr lang="en-TT" sz="2800" b="1" dirty="0" smtClean="0">
                <a:solidFill>
                  <a:srgbClr val="FF0000"/>
                </a:solidFill>
              </a:rPr>
              <a:t>alcohol-based hand rub kills viruses </a:t>
            </a:r>
            <a:r>
              <a:rPr lang="en-TT" sz="2800" dirty="0" smtClean="0"/>
              <a:t>that may be on your hands.</a:t>
            </a:r>
            <a:endParaRPr lang="en-TT" sz="2800" dirty="0"/>
          </a:p>
        </p:txBody>
      </p:sp>
      <p:pic>
        <p:nvPicPr>
          <p:cNvPr id="5122" name="Picture 2" descr="Image result for hand washing"/>
          <p:cNvPicPr>
            <a:picLocks noChangeAspect="1" noChangeArrowheads="1"/>
          </p:cNvPicPr>
          <p:nvPr/>
        </p:nvPicPr>
        <p:blipFill>
          <a:blip r:embed="rId2" cstate="print"/>
          <a:srcRect/>
          <a:stretch>
            <a:fillRect/>
          </a:stretch>
        </p:blipFill>
        <p:spPr bwMode="auto">
          <a:xfrm>
            <a:off x="5000628" y="3357562"/>
            <a:ext cx="2632073" cy="163735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00042"/>
            <a:ext cx="7643866" cy="6124754"/>
          </a:xfrm>
          <a:prstGeom prst="rect">
            <a:avLst/>
          </a:prstGeom>
        </p:spPr>
        <p:txBody>
          <a:bodyPr wrap="square">
            <a:spAutoFit/>
          </a:bodyPr>
          <a:lstStyle/>
          <a:p>
            <a:r>
              <a:rPr lang="en-TT" sz="2800" b="1" dirty="0" smtClean="0">
                <a:solidFill>
                  <a:srgbClr val="FF0000"/>
                </a:solidFill>
              </a:rPr>
              <a:t>2. Maintain social distancing</a:t>
            </a:r>
          </a:p>
          <a:p>
            <a:endParaRPr lang="en-TT" sz="2800" b="1" dirty="0" smtClean="0"/>
          </a:p>
          <a:p>
            <a:r>
              <a:rPr lang="en-TT" sz="2800" dirty="0" smtClean="0"/>
              <a:t>Maintain at least 1 metre (3 feet) distance between yourself and anyone who is coughing or sneezing.</a:t>
            </a:r>
          </a:p>
          <a:p>
            <a:endParaRPr lang="en-TT" sz="2800" dirty="0" smtClean="0"/>
          </a:p>
          <a:p>
            <a:r>
              <a:rPr lang="en-TT" sz="2800" b="1" dirty="0" smtClean="0"/>
              <a:t>Why?</a:t>
            </a:r>
            <a:r>
              <a:rPr lang="en-TT" sz="2800" dirty="0" smtClean="0"/>
              <a:t> </a:t>
            </a:r>
          </a:p>
          <a:p>
            <a:endParaRPr lang="en-TT" sz="2800" dirty="0" smtClean="0"/>
          </a:p>
          <a:p>
            <a:endParaRPr lang="en-TT" sz="2800" dirty="0" smtClean="0"/>
          </a:p>
          <a:p>
            <a:r>
              <a:rPr lang="en-TT" sz="2800" dirty="0" smtClean="0"/>
              <a:t>When </a:t>
            </a:r>
            <a:r>
              <a:rPr lang="en-TT" sz="2800" dirty="0" smtClean="0"/>
              <a:t>someone coughs or sneezes they </a:t>
            </a:r>
            <a:r>
              <a:rPr lang="en-TT" sz="2800" b="1" dirty="0" smtClean="0">
                <a:solidFill>
                  <a:srgbClr val="FF0000"/>
                </a:solidFill>
              </a:rPr>
              <a:t>spray small liquid droplets </a:t>
            </a:r>
            <a:r>
              <a:rPr lang="en-TT" sz="2800" dirty="0" smtClean="0"/>
              <a:t>from their nose or mouth which may contain virus. If you are too close, you can breathe in the droplets with the virus.</a:t>
            </a:r>
            <a:endParaRPr lang="en-TT" sz="2800" dirty="0"/>
          </a:p>
        </p:txBody>
      </p:sp>
      <p:pic>
        <p:nvPicPr>
          <p:cNvPr id="4098" name="Picture 2" descr="Image result for respiratory hygiene"/>
          <p:cNvPicPr>
            <a:picLocks noChangeAspect="1" noChangeArrowheads="1"/>
          </p:cNvPicPr>
          <p:nvPr/>
        </p:nvPicPr>
        <p:blipFill>
          <a:blip r:embed="rId2"/>
          <a:srcRect/>
          <a:stretch>
            <a:fillRect/>
          </a:stretch>
        </p:blipFill>
        <p:spPr bwMode="auto">
          <a:xfrm>
            <a:off x="3500430" y="2571744"/>
            <a:ext cx="3293555" cy="18526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 result for social distance"/>
          <p:cNvPicPr>
            <a:picLocks noChangeAspect="1" noChangeArrowheads="1"/>
          </p:cNvPicPr>
          <p:nvPr/>
        </p:nvPicPr>
        <p:blipFill>
          <a:blip r:embed="rId2"/>
          <a:srcRect/>
          <a:stretch>
            <a:fillRect/>
          </a:stretch>
        </p:blipFill>
        <p:spPr bwMode="auto">
          <a:xfrm>
            <a:off x="142844" y="285728"/>
            <a:ext cx="7929618" cy="61436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85728"/>
            <a:ext cx="7715304" cy="6494085"/>
          </a:xfrm>
          <a:prstGeom prst="rect">
            <a:avLst/>
          </a:prstGeom>
        </p:spPr>
        <p:txBody>
          <a:bodyPr wrap="square">
            <a:spAutoFit/>
          </a:bodyPr>
          <a:lstStyle/>
          <a:p>
            <a:r>
              <a:rPr lang="en-TT" sz="3200" b="1" dirty="0" smtClean="0">
                <a:solidFill>
                  <a:srgbClr val="FF0000"/>
                </a:solidFill>
              </a:rPr>
              <a:t>3. Avoid touching eyes, nose and mouth</a:t>
            </a:r>
          </a:p>
          <a:p>
            <a:endParaRPr lang="en-TT" sz="3200" b="1" dirty="0" smtClean="0"/>
          </a:p>
          <a:p>
            <a:endParaRPr lang="en-TT" sz="3200" b="1" dirty="0" smtClean="0"/>
          </a:p>
          <a:p>
            <a:endParaRPr lang="en-TT" sz="3200" b="1" dirty="0" smtClean="0"/>
          </a:p>
          <a:p>
            <a:r>
              <a:rPr lang="en-TT" sz="3200" b="1" dirty="0" smtClean="0"/>
              <a:t>Why? </a:t>
            </a:r>
          </a:p>
          <a:p>
            <a:endParaRPr lang="en-TT" sz="3200" b="1" dirty="0" smtClean="0"/>
          </a:p>
          <a:p>
            <a:r>
              <a:rPr lang="en-TT" sz="3200" dirty="0" smtClean="0"/>
              <a:t>Hands touch many surfaces and can pick up viruses. Once contaminated, </a:t>
            </a:r>
            <a:r>
              <a:rPr lang="en-TT" sz="3200" b="1" dirty="0" smtClean="0">
                <a:solidFill>
                  <a:srgbClr val="FF0000"/>
                </a:solidFill>
              </a:rPr>
              <a:t>hands can transfer the virus to your eyes, nose or mouth</a:t>
            </a:r>
            <a:r>
              <a:rPr lang="en-TT" sz="3200" dirty="0" smtClean="0"/>
              <a:t>. From there, the virus can enter your body and can make you sick.</a:t>
            </a:r>
            <a:endParaRPr lang="en-TT" sz="3200" dirty="0"/>
          </a:p>
        </p:txBody>
      </p:sp>
      <p:pic>
        <p:nvPicPr>
          <p:cNvPr id="3074" name="Picture 2" descr="Image result for do not touch eyes nose mouth"/>
          <p:cNvPicPr>
            <a:picLocks noChangeAspect="1" noChangeArrowheads="1"/>
          </p:cNvPicPr>
          <p:nvPr/>
        </p:nvPicPr>
        <p:blipFill>
          <a:blip r:embed="rId2"/>
          <a:srcRect/>
          <a:stretch>
            <a:fillRect/>
          </a:stretch>
        </p:blipFill>
        <p:spPr bwMode="auto">
          <a:xfrm>
            <a:off x="4071934" y="906689"/>
            <a:ext cx="3333756" cy="278423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7715304" cy="5693866"/>
          </a:xfrm>
          <a:prstGeom prst="rect">
            <a:avLst/>
          </a:prstGeom>
        </p:spPr>
        <p:txBody>
          <a:bodyPr wrap="square">
            <a:spAutoFit/>
          </a:bodyPr>
          <a:lstStyle/>
          <a:p>
            <a:r>
              <a:rPr lang="en-TT" sz="2800" b="1" dirty="0" smtClean="0">
                <a:solidFill>
                  <a:srgbClr val="FF0000"/>
                </a:solidFill>
              </a:rPr>
              <a:t>4. Practice respiratory hygiene</a:t>
            </a:r>
          </a:p>
          <a:p>
            <a:endParaRPr lang="en-TT" sz="2800" b="1" dirty="0" smtClean="0"/>
          </a:p>
          <a:p>
            <a:r>
              <a:rPr lang="en-TT" sz="2800" dirty="0" smtClean="0"/>
              <a:t>Make sure you, and the people around you, follow good respiratory hygiene. This means covering your mouth and nose with your bent elbow or tissue when you cough or sneeze. Then dispose of the used tissue immediately.</a:t>
            </a:r>
          </a:p>
          <a:p>
            <a:endParaRPr lang="en-TT" sz="2800" dirty="0" smtClean="0"/>
          </a:p>
          <a:p>
            <a:r>
              <a:rPr lang="en-TT" sz="2800" b="1" dirty="0" smtClean="0"/>
              <a:t>Why?</a:t>
            </a:r>
            <a:r>
              <a:rPr lang="en-TT" sz="2800" dirty="0" smtClean="0"/>
              <a:t> </a:t>
            </a:r>
          </a:p>
          <a:p>
            <a:endParaRPr lang="en-TT" sz="2800" dirty="0" smtClean="0"/>
          </a:p>
          <a:p>
            <a:r>
              <a:rPr lang="en-TT" sz="2800" b="1" dirty="0" smtClean="0">
                <a:solidFill>
                  <a:srgbClr val="FF0000"/>
                </a:solidFill>
              </a:rPr>
              <a:t>Droplets spread virus</a:t>
            </a:r>
            <a:r>
              <a:rPr lang="en-TT" sz="2800" dirty="0" smtClean="0"/>
              <a:t>. By following good respiratory hygiene you protect the people around you from viruses</a:t>
            </a:r>
            <a:endParaRPr lang="en-TT"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respiratory hygiene"/>
          <p:cNvPicPr>
            <a:picLocks noChangeAspect="1" noChangeArrowheads="1"/>
          </p:cNvPicPr>
          <p:nvPr/>
        </p:nvPicPr>
        <p:blipFill>
          <a:blip r:embed="rId2"/>
          <a:srcRect/>
          <a:stretch>
            <a:fillRect/>
          </a:stretch>
        </p:blipFill>
        <p:spPr bwMode="auto">
          <a:xfrm>
            <a:off x="428596" y="714356"/>
            <a:ext cx="7500990" cy="55721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85720" y="357166"/>
            <a:ext cx="778674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olidFill>
                  <a:srgbClr val="FF0000"/>
                </a:solidFill>
                <a:latin typeface="Arial" pitchFamily="34" charset="0"/>
                <a:cs typeface="Arial" pitchFamily="34" charset="0"/>
              </a:rPr>
              <a:t>5. </a:t>
            </a:r>
            <a:r>
              <a:rPr lang="en-US" sz="2400" b="1" dirty="0" smtClean="0">
                <a:solidFill>
                  <a:srgbClr val="FF0000"/>
                </a:solidFill>
                <a:latin typeface="Arial" pitchFamily="34" charset="0"/>
                <a:cs typeface="Arial" pitchFamily="34" charset="0"/>
              </a:rPr>
              <a:t>If</a:t>
            </a:r>
            <a:r>
              <a:rPr kumimoji="0" lang="en-US" sz="2400" b="1" i="0" u="none" strike="noStrike" cap="none" normalizeH="0" baseline="0" dirty="0" smtClean="0">
                <a:ln>
                  <a:noFill/>
                </a:ln>
                <a:solidFill>
                  <a:srgbClr val="FF0000"/>
                </a:solidFill>
                <a:effectLst/>
                <a:latin typeface="Arial" pitchFamily="34" charset="0"/>
                <a:cs typeface="Arial" pitchFamily="34" charset="0"/>
              </a:rPr>
              <a:t> </a:t>
            </a:r>
            <a:r>
              <a:rPr kumimoji="0" lang="en-US" sz="2400" b="1" i="0" u="none" strike="noStrike" cap="none" normalizeH="0" baseline="0" dirty="0" smtClean="0">
                <a:ln>
                  <a:noFill/>
                </a:ln>
                <a:solidFill>
                  <a:srgbClr val="FF0000"/>
                </a:solidFill>
                <a:effectLst/>
                <a:latin typeface="Arial" pitchFamily="34" charset="0"/>
                <a:cs typeface="Arial" pitchFamily="34" charset="0"/>
              </a:rPr>
              <a:t>you have fever, cough and difficulty breathing, seek medical care early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3C424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C4245"/>
                </a:solidFill>
                <a:effectLst/>
                <a:latin typeface="Arial" pitchFamily="34" charset="0"/>
                <a:cs typeface="Arial" pitchFamily="34" charset="0"/>
              </a:rPr>
              <a:t>Stay home if you feel unwell. If you have a fever, cough and difficulty breathing, seek medical attention and call in advance. Follow the directions of your local health authority.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3C424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solidFill>
                <a:srgbClr val="3C4245"/>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3C424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3C4245"/>
                </a:solidFill>
                <a:effectLst/>
                <a:latin typeface="Arial" pitchFamily="34" charset="0"/>
                <a:cs typeface="Arial" pitchFamily="34" charset="0"/>
              </a:rPr>
              <a:t>Why?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3C424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3C4245"/>
                </a:solidFill>
                <a:effectLst/>
                <a:latin typeface="Arial" pitchFamily="34" charset="0"/>
                <a:cs typeface="Arial" pitchFamily="34" charset="0"/>
              </a:rPr>
              <a:t>Calling in advance will allow your health care provider to quickly direct you to the right health facility. This will also protect you and help prevent spread of viruses and other infections. </a:t>
            </a:r>
            <a:r>
              <a:rPr kumimoji="0" lang="en-US" sz="1200" b="0" i="0" u="none" strike="noStrike" cap="none" normalizeH="0" baseline="0" dirty="0" smtClean="0">
                <a:ln>
                  <a:noFill/>
                </a:ln>
                <a:solidFill>
                  <a:srgbClr val="3C4245"/>
                </a:solidFill>
                <a:effectLst/>
                <a:latin typeface="Arial"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3C4245"/>
                </a:solidFill>
                <a:effectLst/>
                <a:latin typeface="Arial" pitchFamily="34" charset="0"/>
                <a:cs typeface="Arial" pitchFamily="34" charset="0"/>
              </a:rPr>
              <a:t/>
            </a:r>
            <a:br>
              <a:rPr kumimoji="0" lang="en-US" sz="1800" b="1" i="0" u="none" strike="noStrike" cap="none" normalizeH="0" baseline="0" dirty="0" smtClean="0">
                <a:ln>
                  <a:noFill/>
                </a:ln>
                <a:solidFill>
                  <a:srgbClr val="3C4245"/>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descr="Image result for cough fever difficulty breathing"/>
          <p:cNvPicPr>
            <a:picLocks noChangeAspect="1" noChangeArrowheads="1"/>
          </p:cNvPicPr>
          <p:nvPr/>
        </p:nvPicPr>
        <p:blipFill>
          <a:blip r:embed="rId2"/>
          <a:srcRect/>
          <a:stretch>
            <a:fillRect/>
          </a:stretch>
        </p:blipFill>
        <p:spPr bwMode="auto">
          <a:xfrm>
            <a:off x="3987820" y="2786058"/>
            <a:ext cx="3811565" cy="18573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7715304" cy="6001643"/>
          </a:xfrm>
          <a:prstGeom prst="rect">
            <a:avLst/>
          </a:prstGeom>
        </p:spPr>
        <p:txBody>
          <a:bodyPr wrap="square">
            <a:spAutoFit/>
          </a:bodyPr>
          <a:lstStyle/>
          <a:p>
            <a:r>
              <a:rPr lang="en-TT" sz="2400" b="1" dirty="0" smtClean="0">
                <a:solidFill>
                  <a:srgbClr val="FF0000"/>
                </a:solidFill>
              </a:rPr>
              <a:t>6. Stay informed and follow advice given by your healthcare provider</a:t>
            </a:r>
          </a:p>
          <a:p>
            <a:endParaRPr lang="en-TT" sz="2400" b="1" dirty="0" smtClean="0"/>
          </a:p>
          <a:p>
            <a:r>
              <a:rPr lang="en-TT" sz="2400" dirty="0" smtClean="0"/>
              <a:t>Stay informed on the latest developments about COVID-19. Follow advice given by your healthcare provider.</a:t>
            </a:r>
          </a:p>
          <a:p>
            <a:endParaRPr lang="en-TT" sz="2400" dirty="0" smtClean="0"/>
          </a:p>
          <a:p>
            <a:endParaRPr lang="en-TT" sz="2400" dirty="0" smtClean="0"/>
          </a:p>
          <a:p>
            <a:endParaRPr lang="en-TT" sz="2400" dirty="0" smtClean="0"/>
          </a:p>
          <a:p>
            <a:endParaRPr lang="en-TT" sz="2400" dirty="0" smtClean="0"/>
          </a:p>
          <a:p>
            <a:r>
              <a:rPr lang="en-TT" sz="2400" b="1" dirty="0" smtClean="0"/>
              <a:t>Why?</a:t>
            </a:r>
          </a:p>
          <a:p>
            <a:endParaRPr lang="en-TT" sz="2400" b="1" dirty="0" smtClean="0"/>
          </a:p>
          <a:p>
            <a:r>
              <a:rPr lang="en-TT" sz="2400" dirty="0" smtClean="0"/>
              <a:t>The local authorities will have the most up to date information on whether COVID-19 is spreading in your area. They are best placed to advise on what people in your area should be doing to protect themselves.</a:t>
            </a:r>
            <a:endParaRPr lang="en-TT" sz="2400" dirty="0"/>
          </a:p>
        </p:txBody>
      </p:sp>
      <p:pic>
        <p:nvPicPr>
          <p:cNvPr id="32770" name="Picture 2" descr="Image result for stay informed"/>
          <p:cNvPicPr>
            <a:picLocks noChangeAspect="1" noChangeArrowheads="1"/>
          </p:cNvPicPr>
          <p:nvPr/>
        </p:nvPicPr>
        <p:blipFill>
          <a:blip r:embed="rId2" cstate="print"/>
          <a:srcRect/>
          <a:stretch>
            <a:fillRect/>
          </a:stretch>
        </p:blipFill>
        <p:spPr bwMode="auto">
          <a:xfrm>
            <a:off x="5072066" y="2571744"/>
            <a:ext cx="1844657" cy="197236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age result for WHO definition of  the coronavirus"/>
          <p:cNvPicPr>
            <a:picLocks noChangeAspect="1" noChangeArrowheads="1"/>
          </p:cNvPicPr>
          <p:nvPr/>
        </p:nvPicPr>
        <p:blipFill>
          <a:blip r:embed="rId2"/>
          <a:srcRect/>
          <a:stretch>
            <a:fillRect/>
          </a:stretch>
        </p:blipFill>
        <p:spPr bwMode="auto">
          <a:xfrm>
            <a:off x="0" y="0"/>
            <a:ext cx="8143900" cy="68579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how to prevent coronavirus"/>
          <p:cNvPicPr>
            <a:picLocks noChangeAspect="1" noChangeArrowheads="1"/>
          </p:cNvPicPr>
          <p:nvPr/>
        </p:nvPicPr>
        <p:blipFill>
          <a:blip r:embed="rId2"/>
          <a:srcRect/>
          <a:stretch>
            <a:fillRect/>
          </a:stretch>
        </p:blipFill>
        <p:spPr bwMode="auto">
          <a:xfrm>
            <a:off x="0" y="9507"/>
            <a:ext cx="8134343" cy="684849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3HandwashHandrub"/>
          <p:cNvPicPr>
            <a:picLocks noChangeAspect="1" noChangeArrowheads="1"/>
          </p:cNvPicPr>
          <p:nvPr/>
        </p:nvPicPr>
        <p:blipFill>
          <a:blip r:embed="rId2"/>
          <a:srcRect/>
          <a:stretch>
            <a:fillRect/>
          </a:stretch>
        </p:blipFill>
        <p:spPr bwMode="auto">
          <a:xfrm>
            <a:off x="0" y="0"/>
            <a:ext cx="8143900" cy="684846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Overall"/>
          <p:cNvPicPr>
            <a:picLocks noChangeAspect="1" noChangeArrowheads="1"/>
          </p:cNvPicPr>
          <p:nvPr/>
        </p:nvPicPr>
        <p:blipFill>
          <a:blip r:embed="rId2"/>
          <a:srcRect/>
          <a:stretch>
            <a:fillRect/>
          </a:stretch>
        </p:blipFill>
        <p:spPr bwMode="auto">
          <a:xfrm>
            <a:off x="0" y="0"/>
            <a:ext cx="81439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do not touch eyes nose mouth"/>
          <p:cNvPicPr>
            <a:picLocks noChangeAspect="1" noChangeArrowheads="1"/>
          </p:cNvPicPr>
          <p:nvPr/>
        </p:nvPicPr>
        <p:blipFill>
          <a:blip r:embed="rId2"/>
          <a:srcRect/>
          <a:stretch>
            <a:fillRect/>
          </a:stretch>
        </p:blipFill>
        <p:spPr bwMode="auto">
          <a:xfrm>
            <a:off x="214542" y="357166"/>
            <a:ext cx="7929358" cy="61436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mythbuster-2"/>
          <p:cNvPicPr>
            <a:picLocks noChangeAspect="1" noChangeArrowheads="1"/>
          </p:cNvPicPr>
          <p:nvPr/>
        </p:nvPicPr>
        <p:blipFill>
          <a:blip r:embed="rId2"/>
          <a:srcRect/>
          <a:stretch>
            <a:fillRect/>
          </a:stretch>
        </p:blipFill>
        <p:spPr bwMode="auto">
          <a:xfrm>
            <a:off x="211592" y="142852"/>
            <a:ext cx="7731445" cy="650085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covid 19 coronavirus"/>
          <p:cNvPicPr>
            <a:picLocks noChangeAspect="1" noChangeArrowheads="1"/>
          </p:cNvPicPr>
          <p:nvPr/>
        </p:nvPicPr>
        <p:blipFill>
          <a:blip r:embed="rId2"/>
          <a:srcRect/>
          <a:stretch>
            <a:fillRect/>
          </a:stretch>
        </p:blipFill>
        <p:spPr bwMode="auto">
          <a:xfrm>
            <a:off x="357158" y="1785926"/>
            <a:ext cx="7715250" cy="3562351"/>
          </a:xfrm>
          <a:prstGeom prst="rect">
            <a:avLst/>
          </a:prstGeom>
          <a:noFill/>
        </p:spPr>
      </p:pic>
      <p:sp>
        <p:nvSpPr>
          <p:cNvPr id="5" name="TextBox 4"/>
          <p:cNvSpPr txBox="1"/>
          <p:nvPr/>
        </p:nvSpPr>
        <p:spPr>
          <a:xfrm>
            <a:off x="428596" y="500042"/>
            <a:ext cx="7429552" cy="584775"/>
          </a:xfrm>
          <a:prstGeom prst="rect">
            <a:avLst/>
          </a:prstGeom>
          <a:noFill/>
        </p:spPr>
        <p:txBody>
          <a:bodyPr wrap="square" rtlCol="0">
            <a:spAutoFit/>
          </a:bodyPr>
          <a:lstStyle/>
          <a:p>
            <a:pPr algn="ctr"/>
            <a:r>
              <a:rPr lang="en-TT" sz="3200" b="1" dirty="0" smtClean="0"/>
              <a:t>PREVENTION IS BETTER THAN CURE</a:t>
            </a:r>
            <a:endParaRPr lang="en-TT" sz="3200" b="1" dirty="0"/>
          </a:p>
        </p:txBody>
      </p:sp>
      <p:sp>
        <p:nvSpPr>
          <p:cNvPr id="6" name="TextBox 5"/>
          <p:cNvSpPr txBox="1"/>
          <p:nvPr/>
        </p:nvSpPr>
        <p:spPr>
          <a:xfrm>
            <a:off x="1643042" y="5857892"/>
            <a:ext cx="5786478" cy="646331"/>
          </a:xfrm>
          <a:prstGeom prst="rect">
            <a:avLst/>
          </a:prstGeom>
          <a:noFill/>
        </p:spPr>
        <p:txBody>
          <a:bodyPr wrap="square" rtlCol="0">
            <a:spAutoFit/>
          </a:bodyPr>
          <a:lstStyle/>
          <a:p>
            <a:pPr algn="ctr"/>
            <a:r>
              <a:rPr lang="en-TT" sz="3600" b="1" dirty="0" smtClean="0"/>
              <a:t>WE CAN DO THIS</a:t>
            </a:r>
            <a:endParaRPr lang="en-TT" sz="3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918" y="2285992"/>
            <a:ext cx="4921347" cy="707886"/>
          </a:xfrm>
          <a:prstGeom prst="rect">
            <a:avLst/>
          </a:prstGeom>
          <a:noFill/>
        </p:spPr>
        <p:txBody>
          <a:bodyPr wrap="none" rtlCol="0">
            <a:spAutoFit/>
          </a:bodyPr>
          <a:lstStyle/>
          <a:p>
            <a:pPr algn="ctr"/>
            <a:r>
              <a:rPr lang="en-TT" sz="4000" b="1" dirty="0" smtClean="0"/>
              <a:t>WHAT IS COVID-19 ?</a:t>
            </a:r>
            <a:endParaRPr lang="en-TT" sz="4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1500174"/>
            <a:ext cx="5323637" cy="707886"/>
          </a:xfrm>
          <a:prstGeom prst="rect">
            <a:avLst/>
          </a:prstGeom>
          <a:noFill/>
        </p:spPr>
        <p:txBody>
          <a:bodyPr wrap="none" rtlCol="0">
            <a:spAutoFit/>
          </a:bodyPr>
          <a:lstStyle/>
          <a:p>
            <a:r>
              <a:rPr lang="en-TT" sz="4000" b="1" dirty="0" smtClean="0"/>
              <a:t>WHAT IS A PANDEMIC?</a:t>
            </a:r>
            <a:endParaRPr lang="en-TT" sz="4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643050"/>
            <a:ext cx="6715172" cy="1323439"/>
          </a:xfrm>
          <a:prstGeom prst="rect">
            <a:avLst/>
          </a:prstGeom>
          <a:noFill/>
        </p:spPr>
        <p:txBody>
          <a:bodyPr wrap="square" rtlCol="0">
            <a:spAutoFit/>
          </a:bodyPr>
          <a:lstStyle/>
          <a:p>
            <a:r>
              <a:rPr lang="en-TT" sz="4000" b="1" dirty="0" smtClean="0"/>
              <a:t>WHAT ARE THE SYMPTOMS OF COVID-19?</a:t>
            </a:r>
            <a:endParaRPr lang="en-TT" sz="4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5" y="1857364"/>
            <a:ext cx="7572428" cy="1938992"/>
          </a:xfrm>
          <a:prstGeom prst="rect">
            <a:avLst/>
          </a:prstGeom>
          <a:noFill/>
        </p:spPr>
        <p:txBody>
          <a:bodyPr wrap="square" rtlCol="0">
            <a:spAutoFit/>
          </a:bodyPr>
          <a:lstStyle/>
          <a:p>
            <a:r>
              <a:rPr lang="en-TT" sz="4000" b="1" dirty="0" smtClean="0"/>
              <a:t>WHAT SHOULD U DO IF YOU OR SOMEONE HAS VIRAL SYMPTOMS?</a:t>
            </a:r>
            <a:endParaRPr lang="en-TT" sz="4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357167"/>
            <a:ext cx="7500990" cy="5570756"/>
          </a:xfrm>
          <a:prstGeom prst="rect">
            <a:avLst/>
          </a:prstGeom>
          <a:noFill/>
        </p:spPr>
        <p:txBody>
          <a:bodyPr wrap="square" rtlCol="0">
            <a:spAutoFit/>
          </a:bodyPr>
          <a:lstStyle/>
          <a:p>
            <a:pPr marL="342900" indent="-342900">
              <a:buAutoNum type="arabicPeriod"/>
            </a:pPr>
            <a:r>
              <a:rPr lang="en-TT" sz="3200" dirty="0" smtClean="0"/>
              <a:t> A family of  corona viruses  which includes other viruses such as  MERS, SARS and milder versions causing the common cold.</a:t>
            </a:r>
          </a:p>
          <a:p>
            <a:pPr marL="342900" indent="-342900"/>
            <a:endParaRPr lang="en-TT" sz="3200" dirty="0" smtClean="0"/>
          </a:p>
          <a:p>
            <a:pPr marL="342900" indent="-342900"/>
            <a:r>
              <a:rPr lang="en-TT" sz="3200" dirty="0" smtClean="0"/>
              <a:t>2. So far the medical consensus seems to be that it is more transmissible but less deadly than SARS.</a:t>
            </a:r>
          </a:p>
          <a:p>
            <a:pPr marL="342900" indent="-342900">
              <a:buAutoNum type="arabicPeriod"/>
            </a:pPr>
            <a:endParaRPr lang="en-TT" sz="3200" dirty="0"/>
          </a:p>
          <a:p>
            <a:pPr marL="342900" indent="-342900">
              <a:buAutoNum type="arabicPeriod"/>
            </a:pPr>
            <a:endParaRPr lang="en-TT" sz="3200" dirty="0" smtClean="0"/>
          </a:p>
          <a:p>
            <a:pPr marL="342900" indent="-342900"/>
            <a:endParaRPr lang="en-TT" dirty="0" smtClean="0"/>
          </a:p>
          <a:p>
            <a:pPr marL="342900" indent="-342900">
              <a:buAutoNum type="arabicPeriod"/>
            </a:pPr>
            <a:endParaRPr lang="en-TT" dirty="0"/>
          </a:p>
        </p:txBody>
      </p:sp>
      <p:pic>
        <p:nvPicPr>
          <p:cNvPr id="34818" name="Picture 2" descr="Image result for health worker with coronavirus"/>
          <p:cNvPicPr>
            <a:picLocks noChangeAspect="1" noChangeArrowheads="1"/>
          </p:cNvPicPr>
          <p:nvPr/>
        </p:nvPicPr>
        <p:blipFill>
          <a:blip r:embed="rId2"/>
          <a:srcRect/>
          <a:stretch>
            <a:fillRect/>
          </a:stretch>
        </p:blipFill>
        <p:spPr bwMode="auto">
          <a:xfrm>
            <a:off x="4214810" y="4500570"/>
            <a:ext cx="3571880" cy="200025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571612"/>
            <a:ext cx="6786610" cy="1323439"/>
          </a:xfrm>
          <a:prstGeom prst="rect">
            <a:avLst/>
          </a:prstGeom>
          <a:noFill/>
        </p:spPr>
        <p:txBody>
          <a:bodyPr wrap="square" rtlCol="0">
            <a:spAutoFit/>
          </a:bodyPr>
          <a:lstStyle/>
          <a:p>
            <a:r>
              <a:rPr lang="en-TT" sz="4000" b="1" dirty="0" smtClean="0"/>
              <a:t>WHAT SHOULD YOU DO TO AVOID GETTING COVID-19?</a:t>
            </a:r>
            <a:endParaRPr lang="en-TT"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71480"/>
            <a:ext cx="7429552" cy="4524315"/>
          </a:xfrm>
          <a:prstGeom prst="rect">
            <a:avLst/>
          </a:prstGeom>
        </p:spPr>
        <p:txBody>
          <a:bodyPr wrap="square">
            <a:spAutoFit/>
          </a:bodyPr>
          <a:lstStyle/>
          <a:p>
            <a:pPr marL="342900" indent="-342900"/>
            <a:r>
              <a:rPr lang="en-TT" sz="3200" dirty="0" smtClean="0"/>
              <a:t>3. Evidence also suggest that the human to human transmission seems to be higher than that of SARS.</a:t>
            </a:r>
          </a:p>
          <a:p>
            <a:pPr marL="342900" indent="-342900"/>
            <a:endParaRPr lang="en-TT" sz="3200" dirty="0"/>
          </a:p>
          <a:p>
            <a:pPr marL="342900" indent="-342900"/>
            <a:r>
              <a:rPr lang="en-TT" sz="3200" dirty="0" smtClean="0"/>
              <a:t>4. Direct transmission is mostly via droplets from an infected person over a short distance such as when a person coughs or sneezes.</a:t>
            </a:r>
          </a:p>
          <a:p>
            <a:pPr marL="342900" indent="-342900"/>
            <a:endParaRPr lang="en-TT" sz="3200" dirty="0" smtClean="0"/>
          </a:p>
        </p:txBody>
      </p:sp>
      <p:pic>
        <p:nvPicPr>
          <p:cNvPr id="31748" name="Picture 4" descr="Image result for droplet transmission of coronavirus cartoon"/>
          <p:cNvPicPr>
            <a:picLocks noChangeAspect="1" noChangeArrowheads="1"/>
          </p:cNvPicPr>
          <p:nvPr/>
        </p:nvPicPr>
        <p:blipFill>
          <a:blip r:embed="rId2"/>
          <a:srcRect/>
          <a:stretch>
            <a:fillRect/>
          </a:stretch>
        </p:blipFill>
        <p:spPr bwMode="auto">
          <a:xfrm>
            <a:off x="2786050" y="4857760"/>
            <a:ext cx="3109866" cy="17493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droplet transmission of corona virus"/>
          <p:cNvPicPr>
            <a:picLocks noChangeAspect="1" noChangeArrowheads="1"/>
          </p:cNvPicPr>
          <p:nvPr/>
        </p:nvPicPr>
        <p:blipFill>
          <a:blip r:embed="rId2"/>
          <a:srcRect/>
          <a:stretch>
            <a:fillRect/>
          </a:stretch>
        </p:blipFill>
        <p:spPr bwMode="auto">
          <a:xfrm>
            <a:off x="0" y="0"/>
            <a:ext cx="8143932"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57298"/>
            <a:ext cx="7500990" cy="4893647"/>
          </a:xfrm>
          <a:prstGeom prst="rect">
            <a:avLst/>
          </a:prstGeom>
        </p:spPr>
        <p:txBody>
          <a:bodyPr wrap="square">
            <a:spAutoFit/>
          </a:bodyPr>
          <a:lstStyle/>
          <a:p>
            <a:r>
              <a:rPr lang="en-TT" sz="2400" b="1" dirty="0" smtClean="0">
                <a:solidFill>
                  <a:srgbClr val="0070C0"/>
                </a:solidFill>
              </a:rPr>
              <a:t>Statistics as of 13-03-2020</a:t>
            </a:r>
          </a:p>
          <a:p>
            <a:r>
              <a:rPr lang="en-TT" sz="2400" dirty="0" smtClean="0"/>
              <a:t>Globally 1358 038 </a:t>
            </a:r>
            <a:r>
              <a:rPr lang="en-TT" sz="2400" dirty="0" smtClean="0"/>
              <a:t>confirmed </a:t>
            </a:r>
            <a:r>
              <a:rPr lang="en-TT" sz="2400" dirty="0" smtClean="0"/>
              <a:t>with 4990 deaths and </a:t>
            </a:r>
          </a:p>
          <a:p>
            <a:r>
              <a:rPr lang="en-TT" sz="2400" dirty="0" smtClean="0"/>
              <a:t>Recovered  70 427</a:t>
            </a:r>
          </a:p>
          <a:p>
            <a:endParaRPr lang="en-TT" sz="2400" dirty="0" smtClean="0"/>
          </a:p>
          <a:p>
            <a:r>
              <a:rPr lang="en-TT" sz="2400" b="1" dirty="0" smtClean="0"/>
              <a:t>In the Caribbean</a:t>
            </a:r>
          </a:p>
          <a:p>
            <a:endParaRPr lang="en-TT" sz="2400" dirty="0" smtClean="0"/>
          </a:p>
          <a:p>
            <a:r>
              <a:rPr lang="en-TT" sz="2400" dirty="0" smtClean="0"/>
              <a:t>Cuba – 3</a:t>
            </a:r>
          </a:p>
          <a:p>
            <a:r>
              <a:rPr lang="en-TT" sz="2400" dirty="0" smtClean="0"/>
              <a:t>St Martin -2</a:t>
            </a:r>
          </a:p>
          <a:p>
            <a:r>
              <a:rPr lang="en-TT" sz="2400" dirty="0" smtClean="0"/>
              <a:t>Guyana – 1</a:t>
            </a:r>
          </a:p>
          <a:p>
            <a:r>
              <a:rPr lang="en-TT" sz="2400" dirty="0" smtClean="0"/>
              <a:t>Jamaica – 2</a:t>
            </a:r>
          </a:p>
          <a:p>
            <a:r>
              <a:rPr lang="en-TT" sz="2400" dirty="0" smtClean="0"/>
              <a:t>St Bart's -1</a:t>
            </a:r>
          </a:p>
          <a:p>
            <a:r>
              <a:rPr lang="en-TT" sz="2400" dirty="0" smtClean="0"/>
              <a:t>St Vincent and the Grenadines – 1</a:t>
            </a:r>
          </a:p>
          <a:p>
            <a:r>
              <a:rPr lang="en-TT" sz="2400" dirty="0" smtClean="0"/>
              <a:t>Trinidad and Tobago - 1</a:t>
            </a:r>
          </a:p>
        </p:txBody>
      </p:sp>
      <p:sp>
        <p:nvSpPr>
          <p:cNvPr id="3" name="TextBox 2"/>
          <p:cNvSpPr txBox="1"/>
          <p:nvPr/>
        </p:nvSpPr>
        <p:spPr>
          <a:xfrm>
            <a:off x="785786" y="500042"/>
            <a:ext cx="6572296" cy="523220"/>
          </a:xfrm>
          <a:prstGeom prst="rect">
            <a:avLst/>
          </a:prstGeom>
          <a:noFill/>
        </p:spPr>
        <p:txBody>
          <a:bodyPr wrap="square" rtlCol="0">
            <a:spAutoFit/>
          </a:bodyPr>
          <a:lstStyle/>
          <a:p>
            <a:r>
              <a:rPr lang="en-TT" sz="2800" dirty="0" smtClean="0">
                <a:solidFill>
                  <a:srgbClr val="FF0000"/>
                </a:solidFill>
              </a:rPr>
              <a:t>IT IS NOW CLASSIFIED AS A PANDEMIC</a:t>
            </a:r>
            <a:endParaRPr lang="en-TT" sz="2800" dirty="0">
              <a:solidFill>
                <a:srgbClr val="FF0000"/>
              </a:solidFill>
            </a:endParaRPr>
          </a:p>
        </p:txBody>
      </p:sp>
      <p:pic>
        <p:nvPicPr>
          <p:cNvPr id="1026" name="Picture 2" descr="Image result for coronavirus"/>
          <p:cNvPicPr>
            <a:picLocks noChangeAspect="1" noChangeArrowheads="1"/>
          </p:cNvPicPr>
          <p:nvPr/>
        </p:nvPicPr>
        <p:blipFill>
          <a:blip r:embed="rId2"/>
          <a:srcRect/>
          <a:stretch>
            <a:fillRect/>
          </a:stretch>
        </p:blipFill>
        <p:spPr bwMode="auto">
          <a:xfrm>
            <a:off x="4286248" y="2571744"/>
            <a:ext cx="3683026" cy="207170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285728"/>
            <a:ext cx="7429552" cy="3539430"/>
          </a:xfrm>
          <a:prstGeom prst="rect">
            <a:avLst/>
          </a:prstGeom>
        </p:spPr>
        <p:txBody>
          <a:bodyPr wrap="square">
            <a:spAutoFit/>
          </a:bodyPr>
          <a:lstStyle/>
          <a:p>
            <a:pPr marL="342900" indent="-342900"/>
            <a:endParaRPr lang="en-TT" sz="3200" dirty="0" smtClean="0"/>
          </a:p>
          <a:p>
            <a:pPr marL="342900" indent="-342900"/>
            <a:r>
              <a:rPr lang="en-TT" sz="3200" dirty="0" smtClean="0"/>
              <a:t>5. If these droplets come in contact with eyes, nose and mouth directly or indirectly though hands that have come into contact with these droplets the individual may become infected</a:t>
            </a:r>
          </a:p>
        </p:txBody>
      </p:sp>
      <p:pic>
        <p:nvPicPr>
          <p:cNvPr id="32770" name="Picture 2" descr="Image result for droplet transmission of coronavirus cartoon"/>
          <p:cNvPicPr>
            <a:picLocks noChangeAspect="1" noChangeArrowheads="1"/>
          </p:cNvPicPr>
          <p:nvPr/>
        </p:nvPicPr>
        <p:blipFill>
          <a:blip r:embed="rId2"/>
          <a:srcRect/>
          <a:stretch>
            <a:fillRect/>
          </a:stretch>
        </p:blipFill>
        <p:spPr bwMode="auto">
          <a:xfrm>
            <a:off x="1785918" y="4029080"/>
            <a:ext cx="5762624" cy="24003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428604"/>
            <a:ext cx="7572428" cy="5355312"/>
          </a:xfrm>
          <a:prstGeom prst="rect">
            <a:avLst/>
          </a:prstGeom>
        </p:spPr>
        <p:txBody>
          <a:bodyPr wrap="square">
            <a:spAutoFit/>
          </a:bodyPr>
          <a:lstStyle/>
          <a:p>
            <a:pPr marL="342900" indent="-342900"/>
            <a:r>
              <a:rPr lang="en-TT" sz="3600" dirty="0" smtClean="0"/>
              <a:t>6. There is no evidence to suggest that the virus is air borne</a:t>
            </a:r>
          </a:p>
          <a:p>
            <a:pPr marL="342900" indent="-342900"/>
            <a:endParaRPr lang="en-TT" sz="3600" dirty="0" smtClean="0"/>
          </a:p>
          <a:p>
            <a:pPr marL="342900" indent="-342900"/>
            <a:r>
              <a:rPr lang="en-TT" sz="3600" dirty="0" smtClean="0"/>
              <a:t>7. It can also transmit through surface contact from which masks offer no protection</a:t>
            </a:r>
          </a:p>
          <a:p>
            <a:pPr marL="342900" indent="-342900"/>
            <a:endParaRPr lang="en-TT" sz="3600" dirty="0" smtClean="0"/>
          </a:p>
          <a:p>
            <a:pPr marL="342900" indent="-342900"/>
            <a:r>
              <a:rPr lang="en-TT" sz="3600" dirty="0" smtClean="0"/>
              <a:t>8. The person is most infectious when they display symptoms</a:t>
            </a:r>
          </a:p>
          <a:p>
            <a:pPr marL="342900" indent="-342900">
              <a:buAutoNum type="arabicPeriod"/>
            </a:pPr>
            <a:endParaRPr lang="en-TT"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B_mosquito bite"/>
          <p:cNvPicPr>
            <a:picLocks noChangeAspect="1" noChangeArrowheads="1"/>
          </p:cNvPicPr>
          <p:nvPr/>
        </p:nvPicPr>
        <p:blipFill>
          <a:blip r:embed="rId2"/>
          <a:srcRect/>
          <a:stretch>
            <a:fillRect/>
          </a:stretch>
        </p:blipFill>
        <p:spPr bwMode="auto">
          <a:xfrm>
            <a:off x="-4516" y="0"/>
            <a:ext cx="8219854"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579</TotalTime>
  <Words>542</Words>
  <Application>Microsoft Office PowerPoint</Application>
  <PresentationFormat>On-screen Show (4:3)</PresentationFormat>
  <Paragraphs>87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Opulent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angela</dc:creator>
  <cp:lastModifiedBy>angela</cp:lastModifiedBy>
  <cp:revision>33</cp:revision>
  <dcterms:created xsi:type="dcterms:W3CDTF">2020-03-08T05:00:08Z</dcterms:created>
  <dcterms:modified xsi:type="dcterms:W3CDTF">2020-03-13T15:55:36Z</dcterms:modified>
</cp:coreProperties>
</file>